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92" r:id="rId3"/>
    <p:sldId id="296" r:id="rId4"/>
    <p:sldId id="283" r:id="rId5"/>
    <p:sldId id="287" r:id="rId6"/>
    <p:sldId id="297" r:id="rId7"/>
    <p:sldId id="298" r:id="rId8"/>
    <p:sldId id="28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85" autoAdjust="0"/>
    <p:restoredTop sz="94660"/>
  </p:normalViewPr>
  <p:slideViewPr>
    <p:cSldViewPr>
      <p:cViewPr varScale="1">
        <p:scale>
          <a:sx n="114" d="100"/>
          <a:sy n="114" d="100"/>
        </p:scale>
        <p:origin x="-120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Some </a:t>
            </a:r>
            <a:r>
              <a:rPr lang="en-US" altLang="zh-CN" dirty="0" err="1" smtClean="0"/>
              <a:t>QoS</a:t>
            </a:r>
            <a:r>
              <a:rPr lang="en-US" altLang="zh-CN" dirty="0" smtClean="0"/>
              <a:t> Aspects of Dat</a:t>
            </a:r>
            <a:r>
              <a:rPr lang="en-US" altLang="zh-CN" dirty="0" smtClean="0"/>
              <a:t>a via MME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Vodafone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S2-161085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SA WG2 #113 ad hoc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ETSI, 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 23-26 Feb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5.6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NB-</a:t>
            </a:r>
            <a:r>
              <a:rPr lang="en-GB" dirty="0" err="1" smtClean="0"/>
              <a:t>IoT</a:t>
            </a:r>
            <a:r>
              <a:rPr lang="en-GB" dirty="0" smtClean="0"/>
              <a:t> data rates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Minimum about 300 bit/s -&gt; 40 </a:t>
            </a:r>
            <a:r>
              <a:rPr lang="en-GB" dirty="0" err="1" smtClean="0"/>
              <a:t>secs</a:t>
            </a:r>
            <a:r>
              <a:rPr lang="en-GB" dirty="0" smtClean="0"/>
              <a:t> for 1500 byte packet</a:t>
            </a:r>
          </a:p>
          <a:p>
            <a:r>
              <a:rPr lang="en-GB" dirty="0" smtClean="0"/>
              <a:t>Maximum about 120 </a:t>
            </a:r>
            <a:r>
              <a:rPr lang="en-GB" dirty="0" err="1" smtClean="0"/>
              <a:t>kbit</a:t>
            </a:r>
            <a:r>
              <a:rPr lang="en-GB" dirty="0" smtClean="0"/>
              <a:t>/s -&gt; 0.1 seconds for 1500 </a:t>
            </a:r>
            <a:r>
              <a:rPr lang="en-GB" dirty="0" smtClean="0"/>
              <a:t>bytes</a:t>
            </a:r>
          </a:p>
          <a:p>
            <a:r>
              <a:rPr lang="en-GB" dirty="0" smtClean="0"/>
              <a:t>Much less than WB-E-UTRAN</a:t>
            </a:r>
          </a:p>
          <a:p>
            <a:r>
              <a:rPr lang="en-GB" dirty="0" smtClean="0"/>
              <a:t>Data in “coverage extension” is very resource consuming for the VPLMN -&gt; </a:t>
            </a:r>
            <a:r>
              <a:rPr lang="en-GB" dirty="0" smtClean="0">
                <a:solidFill>
                  <a:srgbClr val="FF0000"/>
                </a:solidFill>
              </a:rPr>
              <a:t>lower AMBR</a:t>
            </a:r>
            <a:endParaRPr lang="en-GB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155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How to avoid GBR and Dedicated bearers on NB-</a:t>
            </a:r>
            <a:r>
              <a:rPr lang="en-GB" dirty="0" err="1" smtClean="0"/>
              <a:t>IoT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Assume that the PDN GW/PCRF should/shall take the RAT Type into account</a:t>
            </a:r>
            <a:br>
              <a:rPr lang="en-GB" dirty="0" smtClean="0"/>
            </a:br>
            <a:r>
              <a:rPr lang="en-GB" dirty="0" smtClean="0"/>
              <a:t>- assume other cases are ‘abnormal’ </a:t>
            </a:r>
            <a:endParaRPr lang="en-GB" dirty="0" smtClean="0"/>
          </a:p>
          <a:p>
            <a:endParaRPr lang="en-GB" dirty="0"/>
          </a:p>
          <a:p>
            <a:r>
              <a:rPr lang="en-GB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update Attach and PDN Connectivity procedures</a:t>
            </a:r>
            <a:endParaRPr lang="en-GB" dirty="0" smtClean="0">
              <a:solidFill>
                <a:srgbClr val="FF0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602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Policing of AMBR value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HSS “should” set a low AMBR for NB-</a:t>
            </a:r>
            <a:r>
              <a:rPr lang="en-GB" dirty="0" err="1" smtClean="0"/>
              <a:t>IoT</a:t>
            </a:r>
            <a:r>
              <a:rPr lang="en-GB" dirty="0" smtClean="0"/>
              <a:t>-only devices. </a:t>
            </a:r>
            <a:br>
              <a:rPr lang="en-GB" dirty="0" smtClean="0"/>
            </a:br>
            <a:r>
              <a:rPr lang="en-GB" sz="2800" dirty="0" smtClean="0"/>
              <a:t>- However, this is not guaranteed </a:t>
            </a:r>
            <a:r>
              <a:rPr lang="en-GB" sz="1700" dirty="0" smtClean="0"/>
              <a:t>(it has implications on O&amp;M/admin tools &amp; processes behind the HSS – e.g. some operators might have control of AMBR from PCRF/PDN GW)</a:t>
            </a:r>
            <a:br>
              <a:rPr lang="en-GB" sz="1700" dirty="0" smtClean="0"/>
            </a:br>
            <a:r>
              <a:rPr lang="en-GB" sz="2800" dirty="0" smtClean="0"/>
              <a:t>- NB-</a:t>
            </a:r>
            <a:r>
              <a:rPr lang="en-GB" sz="2800" dirty="0" err="1" smtClean="0"/>
              <a:t>IoT</a:t>
            </a:r>
            <a:r>
              <a:rPr lang="en-GB" sz="2800" dirty="0" smtClean="0"/>
              <a:t> has quite a large data rate range (300 bps to 120 </a:t>
            </a:r>
            <a:r>
              <a:rPr lang="en-GB" sz="2800" dirty="0" err="1" smtClean="0"/>
              <a:t>kbit</a:t>
            </a:r>
            <a:r>
              <a:rPr lang="en-GB" sz="2800" dirty="0" smtClean="0"/>
              <a:t>/s -&gt; factor 500)</a:t>
            </a:r>
            <a:br>
              <a:rPr lang="en-GB" sz="2800" dirty="0" smtClean="0"/>
            </a:br>
            <a:r>
              <a:rPr lang="en-GB" sz="2800" dirty="0" smtClean="0"/>
              <a:t>- VPLMN will want to be local master: </a:t>
            </a:r>
            <a:br>
              <a:rPr lang="en-GB" sz="2800" dirty="0" smtClean="0"/>
            </a:br>
            <a:r>
              <a:rPr lang="en-GB" sz="2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GB" sz="2800" dirty="0" smtClean="0">
                <a:solidFill>
                  <a:srgbClr val="FF0000"/>
                </a:solidFill>
              </a:rPr>
              <a:t> MME </a:t>
            </a:r>
            <a:r>
              <a:rPr lang="en-GB" sz="2800" dirty="0" smtClean="0"/>
              <a:t>should implement </a:t>
            </a:r>
            <a:r>
              <a:rPr lang="en-GB" sz="2800" dirty="0" smtClean="0">
                <a:solidFill>
                  <a:srgbClr val="FF0000"/>
                </a:solidFill>
              </a:rPr>
              <a:t>local policing of AMBR </a:t>
            </a:r>
            <a:r>
              <a:rPr lang="en-GB" sz="2800" u="sng" dirty="0" smtClean="0">
                <a:solidFill>
                  <a:srgbClr val="FF0000"/>
                </a:solidFill>
              </a:rPr>
              <a:t>VALUE</a:t>
            </a:r>
            <a:r>
              <a:rPr lang="en-GB" sz="2800" dirty="0" smtClean="0">
                <a:solidFill>
                  <a:srgbClr val="FF0000"/>
                </a:solidFill>
              </a:rPr>
              <a:t> </a:t>
            </a:r>
            <a:r>
              <a:rPr lang="en-GB" sz="2800" dirty="0" smtClean="0">
                <a:solidFill>
                  <a:srgbClr val="FF0000"/>
                </a:solidFill>
              </a:rPr>
              <a:t>for</a:t>
            </a:r>
            <a:r>
              <a:rPr lang="en-GB" sz="2800" dirty="0" smtClean="0">
                <a:solidFill>
                  <a:srgbClr val="FF0000"/>
                </a:solidFill>
              </a:rPr>
              <a:t> </a:t>
            </a:r>
            <a:r>
              <a:rPr lang="en-GB" sz="2800" dirty="0" smtClean="0">
                <a:solidFill>
                  <a:srgbClr val="FF0000"/>
                </a:solidFill>
              </a:rPr>
              <a:t>NB-</a:t>
            </a:r>
            <a:r>
              <a:rPr lang="en-GB" sz="2800" dirty="0" err="1" smtClean="0">
                <a:solidFill>
                  <a:srgbClr val="FF0000"/>
                </a:solidFill>
              </a:rPr>
              <a:t>IoT</a:t>
            </a:r>
            <a:r>
              <a:rPr lang="en-GB" sz="2800" dirty="0" smtClean="0">
                <a:solidFill>
                  <a:srgbClr val="FF0000"/>
                </a:solidFill>
              </a:rPr>
              <a:t> RAT </a:t>
            </a:r>
            <a:r>
              <a:rPr lang="en-GB" sz="2800" dirty="0" smtClean="0"/>
              <a:t>(and not rely on HSS/PDN GW)</a:t>
            </a:r>
          </a:p>
          <a:p>
            <a:r>
              <a:rPr lang="en-GB" dirty="0" smtClean="0"/>
              <a:t>AMBR also applies to SCEF </a:t>
            </a:r>
            <a:r>
              <a:rPr lang="en-GB" dirty="0" smtClean="0"/>
              <a:t>data</a:t>
            </a:r>
            <a:br>
              <a:rPr lang="en-GB" dirty="0" smtClean="0"/>
            </a:br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8664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Enforce AMBR in </a:t>
            </a:r>
            <a:r>
              <a:rPr lang="en-GB" dirty="0" smtClean="0"/>
              <a:t>MME or </a:t>
            </a:r>
            <a:r>
              <a:rPr lang="en-GB" dirty="0" err="1" smtClean="0"/>
              <a:t>eNB</a:t>
            </a:r>
            <a:r>
              <a:rPr lang="en-GB" dirty="0" smtClean="0"/>
              <a:t>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For </a:t>
            </a:r>
            <a:r>
              <a:rPr lang="en-GB" dirty="0" err="1" smtClean="0"/>
              <a:t>IoT</a:t>
            </a:r>
            <a:r>
              <a:rPr lang="en-GB" dirty="0" smtClean="0"/>
              <a:t>, MME could </a:t>
            </a:r>
            <a:r>
              <a:rPr lang="en-GB" dirty="0" smtClean="0"/>
              <a:t>be </a:t>
            </a:r>
            <a:r>
              <a:rPr lang="en-GB" dirty="0" smtClean="0"/>
              <a:t>optimised differently to a smartphone MME.</a:t>
            </a:r>
          </a:p>
          <a:p>
            <a:r>
              <a:rPr lang="en-GB" dirty="0" smtClean="0"/>
              <a:t>Providing AMBR enforcement in MME avoids changing the </a:t>
            </a:r>
            <a:r>
              <a:rPr lang="en-GB" dirty="0" err="1" smtClean="0"/>
              <a:t>eNB</a:t>
            </a:r>
            <a:r>
              <a:rPr lang="en-GB" dirty="0" smtClean="0"/>
              <a:t> to segregate </a:t>
            </a:r>
            <a:r>
              <a:rPr lang="en-GB" dirty="0" err="1" smtClean="0"/>
              <a:t>siganlling</a:t>
            </a:r>
            <a:r>
              <a:rPr lang="en-GB" dirty="0" smtClean="0"/>
              <a:t> and “data via MME”</a:t>
            </a:r>
          </a:p>
          <a:p>
            <a:r>
              <a:rPr lang="en-GB" dirty="0" smtClean="0"/>
              <a:t>For </a:t>
            </a:r>
            <a:r>
              <a:rPr lang="en-GB" dirty="0" smtClean="0"/>
              <a:t>SCEF connections on WB-E-UTRAN, </a:t>
            </a:r>
            <a:r>
              <a:rPr lang="en-GB" dirty="0" err="1" smtClean="0"/>
              <a:t>eNB</a:t>
            </a:r>
            <a:r>
              <a:rPr lang="en-GB" dirty="0" smtClean="0"/>
              <a:t> enforcement of AMBR might be difficult / is not easily supported by S1 AP signalling if SCEF connection is in parallel to default bearers.</a:t>
            </a:r>
          </a:p>
          <a:p>
            <a:endParaRPr lang="en-GB" dirty="0" smtClean="0"/>
          </a:p>
          <a:p>
            <a:r>
              <a:rPr lang="en-GB" dirty="0" smtClean="0"/>
              <a:t>enforce</a:t>
            </a:r>
            <a:r>
              <a:rPr lang="en-GB" dirty="0" smtClean="0"/>
              <a:t> “data via MME” data rate in MME?</a:t>
            </a:r>
          </a:p>
          <a:p>
            <a:pPr marL="0" indent="0">
              <a:buNone/>
            </a:pPr>
            <a:r>
              <a:rPr lang="en-GB" dirty="0" smtClean="0"/>
              <a:t>Or </a:t>
            </a:r>
          </a:p>
          <a:p>
            <a:r>
              <a:rPr lang="en-GB" dirty="0" smtClean="0"/>
              <a:t>assume signalling volumes are small and police “MME-AMBR” for whole SRB in </a:t>
            </a:r>
            <a:r>
              <a:rPr lang="en-GB" dirty="0" err="1" smtClean="0"/>
              <a:t>eNB</a:t>
            </a:r>
            <a:r>
              <a:rPr lang="en-GB" dirty="0" smtClean="0"/>
              <a:t>?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942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QoS</a:t>
            </a:r>
            <a:r>
              <a:rPr lang="en-GB" dirty="0" smtClean="0"/>
              <a:t> Profiles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TS 23.203’s QCI profiles need adjusting for NB-</a:t>
            </a:r>
            <a:r>
              <a:rPr lang="en-GB" dirty="0" err="1" smtClean="0"/>
              <a:t>IoT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- primarily with regard to their Packet Delay Budget targets.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2688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 information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3252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(APN) AMBR granularity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GB" b="1" dirty="0" smtClean="0"/>
              <a:t>Section 9.9.4.2 of TS 24.301</a:t>
            </a:r>
          </a:p>
          <a:p>
            <a:r>
              <a:rPr lang="en-GB" dirty="0"/>
              <a:t>APN-AMBR for downlink, octet 3</a:t>
            </a:r>
          </a:p>
          <a:p>
            <a:r>
              <a:rPr lang="en-GB" dirty="0" smtClean="0"/>
              <a:t>0 </a:t>
            </a:r>
            <a:r>
              <a:rPr lang="en-GB" dirty="0"/>
              <a:t>0 0 0 0 0 0 0	Reserved</a:t>
            </a:r>
          </a:p>
          <a:p>
            <a:r>
              <a:rPr lang="en-GB" dirty="0" smtClean="0"/>
              <a:t>0 </a:t>
            </a:r>
            <a:r>
              <a:rPr lang="en-GB" dirty="0"/>
              <a:t>0 0 0 0 0 0 1	The APN-AMBR is binary coded in 8 bits, using a granularity of 1 </a:t>
            </a:r>
            <a:r>
              <a:rPr lang="en-GB" dirty="0" smtClean="0"/>
              <a:t>kbps giving a</a:t>
            </a:r>
            <a:br>
              <a:rPr lang="en-GB" dirty="0" smtClean="0"/>
            </a:br>
            <a:r>
              <a:rPr lang="en-GB" dirty="0" smtClean="0"/>
              <a:t>		range of </a:t>
            </a:r>
            <a:r>
              <a:rPr lang="en-GB" dirty="0"/>
              <a:t>values from 1 kbps to 63 kbps in 1 kbps increments.</a:t>
            </a:r>
            <a:br>
              <a:rPr lang="en-GB" dirty="0"/>
            </a:br>
            <a:r>
              <a:rPr lang="en-GB" dirty="0"/>
              <a:t>0 0 1 1 1 1 1 1	</a:t>
            </a:r>
          </a:p>
          <a:p>
            <a:r>
              <a:rPr lang="en-GB" dirty="0"/>
              <a:t> </a:t>
            </a:r>
          </a:p>
          <a:p>
            <a:r>
              <a:rPr lang="en-GB" dirty="0"/>
              <a:t>0 1 0 0 0 0 0 0	The APN-AMBR is </a:t>
            </a:r>
            <a:r>
              <a:rPr lang="en-GB" dirty="0" smtClean="0"/>
              <a:t>has a </a:t>
            </a:r>
            <a:r>
              <a:rPr lang="en-GB" dirty="0"/>
              <a:t>range of values from 64 kbps to 568 kbps in 8 kbps </a:t>
            </a:r>
            <a:r>
              <a:rPr lang="en-GB" dirty="0" smtClean="0"/>
              <a:t>steps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0 1 1 1 1 1 1 1	</a:t>
            </a:r>
          </a:p>
          <a:p>
            <a:r>
              <a:rPr lang="en-GB" dirty="0" smtClean="0"/>
              <a:t>/…/</a:t>
            </a:r>
            <a:endParaRPr lang="en-GB" dirty="0"/>
          </a:p>
          <a:p>
            <a:r>
              <a:rPr lang="en-GB" dirty="0" smtClean="0"/>
              <a:t>APN-AMBR </a:t>
            </a:r>
            <a:r>
              <a:rPr lang="en-GB" dirty="0"/>
              <a:t>for uplink, octet </a:t>
            </a:r>
            <a:r>
              <a:rPr lang="en-GB" dirty="0" smtClean="0"/>
              <a:t>4: Coding </a:t>
            </a:r>
            <a:r>
              <a:rPr lang="en-GB" dirty="0"/>
              <a:t>is identical to that of APN-AMBR for downlink.</a:t>
            </a:r>
          </a:p>
          <a:p>
            <a:endParaRPr lang="en-GB" dirty="0" smtClean="0"/>
          </a:p>
          <a:p>
            <a:r>
              <a:rPr lang="en-GB" dirty="0" smtClean="0"/>
              <a:t>On S1 interface 36.413 section 9.2.1.19 allocates UE AMBR to granularity of 1 bit/s (up to 10 </a:t>
            </a:r>
            <a:r>
              <a:rPr lang="en-GB" dirty="0" err="1" smtClean="0"/>
              <a:t>Gbit</a:t>
            </a:r>
            <a:r>
              <a:rPr lang="en-GB" dirty="0" smtClean="0"/>
              <a:t>/s) but section 9.2.1.20 also refers to TS 23.401.</a:t>
            </a:r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>
                <a:sym typeface="Wingdings" panose="05000000000000000000" pitchFamily="2" charset="2"/>
              </a:rPr>
              <a:t> </a:t>
            </a:r>
            <a:r>
              <a:rPr lang="en-GB" dirty="0" smtClean="0"/>
              <a:t>Minimum AMBR is 1 </a:t>
            </a:r>
            <a:r>
              <a:rPr lang="en-GB" dirty="0" err="1" smtClean="0"/>
              <a:t>kbit</a:t>
            </a:r>
            <a:r>
              <a:rPr lang="en-GB" dirty="0" smtClean="0"/>
              <a:t>/s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29777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</Words>
  <Application>Microsoft Office PowerPoint</Application>
  <PresentationFormat>On-screen Show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Some QoS Aspects of Data via MME</vt:lpstr>
      <vt:lpstr>NB-IoT data rates</vt:lpstr>
      <vt:lpstr>How to avoid GBR and Dedicated bearers on NB-IoT</vt:lpstr>
      <vt:lpstr>Policing of AMBR value</vt:lpstr>
      <vt:lpstr>Enforce AMBR in MME or eNB?</vt:lpstr>
      <vt:lpstr>QoS Profiles</vt:lpstr>
      <vt:lpstr>Background information</vt:lpstr>
      <vt:lpstr>(APN) AMBR granularity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CDP 29</cp:lastModifiedBy>
  <cp:revision>241</cp:revision>
  <dcterms:created xsi:type="dcterms:W3CDTF">2015-04-22T00:12:23Z</dcterms:created>
  <dcterms:modified xsi:type="dcterms:W3CDTF">2016-02-18T14:50:35Z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(4)h355R8bns5d97cNISqHArRLT4wqqIexcv5QG9nUOa1PLYk6OhLG9mrx2pa1XsX7YZ7BcnoMy
p+3cMZOLn0bhMgfRWzHvID7Kyp6+CYchw9q5wtF0CIIIvkak/TdFV/1bM4kXYDw6H/zS/BvC
RZMOtLrB0DC085gERT+/qEOi3svkQsTPV4DG7E8mAYLEJI8BZTptDBbcqkK/HyNgiYYC+jhZ
LGK8t/mIXdzAcnOACi</vt:lpwstr>
  </property>
  <property fmtid="{D5CDD505-2E9C-101B-9397-08002B2CF9AE}" pid="4" name="_new_ms_pID_725431">
    <vt:lpwstr>HY8rRPygRrXnxDmji+dAP1A+CLVT8iDTYbbcy9yC8h2xjq/y5v4CVE
jxvF67JbGWuhuxEt9yeogYtWls58Y633Mb0V8U+rz+HeW2A5e5kPnLHCqOfihrozIbNfo2We
3gOwohQhZSQO4RTUY92ha3KEbqQoK+9H/dRzut5Rb5sWmkZtAP20vWWU9roW4VapFGXfAKtK
9Q8rBu8HC5afoUnycwQE+JzUrbx6/zjibx40</vt:lpwstr>
  </property>
  <property fmtid="{D5CDD505-2E9C-101B-9397-08002B2CF9AE}" pid="5" name="_new_ms_pID_725432">
    <vt:lpwstr>eTxF+mu9WqyCMoEGNAldcYoDum3aSo1ToaFU
H4hUENBNge3I4S5SecA1h4TF+TYskJiU9bG2M6deSywYy5bT/02XZetiy7az4R9RdMBov5vn
eNuUbQcDSIsOK2Uf4oyrgJmaTvtxCC9H64Z1dha2ldiDX/XeY/RwMvc5Z7+YUIJuwF4P8P8C
UtTXrrMz0YPAolxRMc+j+9p5mbIlXIDXTtmAq0MGhCC9qIXzf7F113</vt:lpwstr>
  </property>
  <property fmtid="{D5CDD505-2E9C-101B-9397-08002B2CF9AE}" pid="6" name="_new_ms_pID_725433">
    <vt:lpwstr>cywQRF2EtfDURabY+R
S58mzHryK58KmSHr+smm+RU7gcSXR07RQ7MTAi47wKOHegOp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1455535177</vt:lpwstr>
  </property>
</Properties>
</file>